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0"/>
  </p:notesMasterIdLst>
  <p:sldIdLst>
    <p:sldId id="256" r:id="rId2"/>
    <p:sldId id="277" r:id="rId3"/>
    <p:sldId id="279" r:id="rId4"/>
    <p:sldId id="278" r:id="rId5"/>
    <p:sldId id="280" r:id="rId6"/>
    <p:sldId id="281" r:id="rId7"/>
    <p:sldId id="282" r:id="rId8"/>
    <p:sldId id="283" r:id="rId9"/>
  </p:sldIdLst>
  <p:sldSz cx="9144000" cy="5143500" type="screen16x9"/>
  <p:notesSz cx="6858000" cy="9144000"/>
  <p:embeddedFontLst>
    <p:embeddedFont>
      <p:font typeface="Titillium Web" panose="020B0604020202020204" charset="0"/>
      <p:regular r:id="rId11"/>
      <p:bold r:id="rId12"/>
      <p:italic r:id="rId13"/>
      <p:boldItalic r:id="rId14"/>
    </p:embeddedFont>
    <p:embeddedFont>
      <p:font typeface="Helvetica Neue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457"/>
    <a:srgbClr val="C06AC2"/>
    <a:srgbClr val="88398A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2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6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51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00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69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760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079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79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  <p:sldLayoutId id="214748365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rqrEYQNd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1999" y="2918129"/>
            <a:ext cx="8246829" cy="109299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/>
              <a:t>“…</a:t>
            </a:r>
            <a:r>
              <a:rPr lang="en-GB" b="0" dirty="0"/>
              <a:t>all the men and women merely players</a:t>
            </a:r>
            <a:r>
              <a:rPr lang="en" dirty="0"/>
              <a:t>” –</a:t>
            </a:r>
            <a:br>
              <a:rPr lang="en" dirty="0"/>
            </a:br>
            <a:r>
              <a:rPr lang="en" dirty="0"/>
              <a:t> </a:t>
            </a:r>
            <a:r>
              <a:rPr lang="en-GB" dirty="0"/>
              <a:t>Theatre ticket sales analysis in R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</a:t>
            </a:r>
            <a:r>
              <a:rPr lang="en-GB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London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40809" y="866692"/>
            <a:ext cx="4231191" cy="3944959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88398A"/>
                </a:solidFill>
              </a:rPr>
              <a:t>By day: CRM Analyst @ Hotels.com, crunching numbers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rgbClr val="88398A"/>
                </a:solidFill>
              </a:rPr>
              <a:t>Who am I?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658368" y="858741"/>
            <a:ext cx="4231190" cy="3944959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FFFFFF"/>
                </a:solidFill>
              </a:rPr>
              <a:t>By night: theatre enthusiast</a:t>
            </a:r>
            <a:r>
              <a:rPr lang="hu-HU" b="1" dirty="0">
                <a:solidFill>
                  <a:srgbClr val="FFFFFF"/>
                </a:solidFill>
              </a:rPr>
              <a:t>, </a:t>
            </a:r>
            <a:br>
              <a:rPr lang="hu-HU" b="1" dirty="0">
                <a:solidFill>
                  <a:srgbClr val="FFFFFF"/>
                </a:solidFill>
              </a:rPr>
            </a:br>
            <a:r>
              <a:rPr lang="en-GB" b="1" dirty="0">
                <a:solidFill>
                  <a:srgbClr val="FFFFFF"/>
                </a:solidFill>
              </a:rPr>
              <a:t>(not) going to plays</a:t>
            </a:r>
            <a:endParaRPr lang="en"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89E40-5E14-43FC-AED4-17088AC1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59" y="1888250"/>
            <a:ext cx="4006732" cy="2195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7C3FE-D63C-42F3-8038-4EF8CC8A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67" y="1655238"/>
            <a:ext cx="3872273" cy="27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uiExpand="1" build="p" animBg="1"/>
      <p:bldP spid="128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78852" y="716867"/>
            <a:ext cx="2956061" cy="247223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88398A"/>
                </a:solidFill>
              </a:rPr>
              <a:t>Either too expensive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rgbClr val="88398A"/>
                </a:solidFill>
              </a:rPr>
              <a:t>My theatre experience in London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3092617" y="716867"/>
            <a:ext cx="2956060" cy="247223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rgbClr val="FFFFFF"/>
                </a:solidFill>
              </a:rPr>
              <a:t>Or too popular </a:t>
            </a:r>
            <a:endParaRPr lang="en" b="1" dirty="0">
              <a:solidFill>
                <a:srgbClr val="FFFFFF"/>
              </a:solidFill>
            </a:endParaRPr>
          </a:p>
        </p:txBody>
      </p:sp>
      <p:sp>
        <p:nvSpPr>
          <p:cNvPr id="7" name="Shape 126">
            <a:extLst>
              <a:ext uri="{FF2B5EF4-FFF2-40B4-BE49-F238E27FC236}">
                <a16:creationId xmlns:a16="http://schemas.microsoft.com/office/drawing/2014/main" id="{ED1AC3A9-844B-409F-8F50-4E59E2697467}"/>
              </a:ext>
            </a:extLst>
          </p:cNvPr>
          <p:cNvSpPr txBox="1">
            <a:spLocks/>
          </p:cNvSpPr>
          <p:nvPr/>
        </p:nvSpPr>
        <p:spPr>
          <a:xfrm>
            <a:off x="6108428" y="724194"/>
            <a:ext cx="2956061" cy="24722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-GB" b="1" dirty="0">
                <a:solidFill>
                  <a:srgbClr val="88398A"/>
                </a:solidFill>
              </a:rPr>
              <a:t>Or too hard to understand</a:t>
            </a:r>
            <a:endParaRPr lang="en" b="1" dirty="0">
              <a:solidFill>
                <a:srgbClr val="88398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AE81-47DD-43BE-BA25-7AFB54AF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272" y="1603902"/>
            <a:ext cx="2821250" cy="783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87D78-13BC-42EA-AE1C-E832B6580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07" t="2589" b="-1"/>
          <a:stretch/>
        </p:blipFill>
        <p:spPr>
          <a:xfrm>
            <a:off x="106866" y="1855534"/>
            <a:ext cx="2908645" cy="500502"/>
          </a:xfrm>
          <a:prstGeom prst="rect">
            <a:avLst/>
          </a:prstGeom>
        </p:spPr>
      </p:pic>
      <p:pic>
        <p:nvPicPr>
          <p:cNvPr id="1028" name="Picture 4" descr="Image result for wicked london">
            <a:extLst>
              <a:ext uri="{FF2B5EF4-FFF2-40B4-BE49-F238E27FC236}">
                <a16:creationId xmlns:a16="http://schemas.microsoft.com/office/drawing/2014/main" id="{5888CE69-6080-4F6D-835E-F61D51F0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31" y="1415332"/>
            <a:ext cx="2872153" cy="16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28">
            <a:extLst>
              <a:ext uri="{FF2B5EF4-FFF2-40B4-BE49-F238E27FC236}">
                <a16:creationId xmlns:a16="http://schemas.microsoft.com/office/drawing/2014/main" id="{41AFDD50-E56F-4EE3-A5BC-3F7D47D2C340}"/>
              </a:ext>
            </a:extLst>
          </p:cNvPr>
          <p:cNvSpPr txBox="1">
            <a:spLocks/>
          </p:cNvSpPr>
          <p:nvPr/>
        </p:nvSpPr>
        <p:spPr>
          <a:xfrm>
            <a:off x="78852" y="3617842"/>
            <a:ext cx="8985637" cy="1431236"/>
          </a:xfrm>
          <a:prstGeom prst="rect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-GB" b="1" dirty="0">
                <a:solidFill>
                  <a:srgbClr val="88398A"/>
                </a:solidFill>
              </a:rPr>
              <a:t>Workaround: go to a play every time you </a:t>
            </a:r>
            <a:r>
              <a:rPr lang="hu-HU" b="1" dirty="0">
                <a:solidFill>
                  <a:srgbClr val="88398A"/>
                </a:solidFill>
              </a:rPr>
              <a:t>are in </a:t>
            </a:r>
            <a:r>
              <a:rPr lang="en-GB" b="1" dirty="0">
                <a:solidFill>
                  <a:srgbClr val="88398A"/>
                </a:solidFill>
              </a:rPr>
              <a:t>Budapest!</a:t>
            </a:r>
          </a:p>
          <a:p>
            <a:pPr>
              <a:buFont typeface="Helvetica Neue"/>
              <a:buNone/>
            </a:pPr>
            <a:endParaRPr lang="en-GB" b="1" dirty="0">
              <a:solidFill>
                <a:srgbClr val="88398A"/>
              </a:solidFill>
            </a:endParaRPr>
          </a:p>
          <a:p>
            <a:pPr>
              <a:buFont typeface="Helvetica Neue"/>
              <a:buNone/>
            </a:pPr>
            <a:endParaRPr lang="en-GB" b="1" dirty="0">
              <a:solidFill>
                <a:srgbClr val="88398A"/>
              </a:solidFill>
            </a:endParaRPr>
          </a:p>
          <a:p>
            <a:pPr>
              <a:buFont typeface="Helvetica Neue"/>
              <a:buNone/>
            </a:pPr>
            <a:r>
              <a:rPr lang="en-GB" b="1" dirty="0">
                <a:solidFill>
                  <a:srgbClr val="88398A"/>
                </a:solidFill>
              </a:rPr>
              <a:t>Task: to predict which are the plays which will not be sold too quickly?</a:t>
            </a:r>
            <a:endParaRPr lang="en" b="1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0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uiExpand="1" build="p" animBg="1"/>
      <p:bldP spid="128" grpId="0" uiExpand="1" build="p" animBg="1"/>
      <p:bldP spid="7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rgbClr val="88398A"/>
                </a:solidFill>
              </a:rPr>
              <a:t>Approach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796373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53D371-AC42-4C03-A9F8-D0ECFF267C76}"/>
              </a:ext>
            </a:extLst>
          </p:cNvPr>
          <p:cNvSpPr/>
          <p:nvPr/>
        </p:nvSpPr>
        <p:spPr>
          <a:xfrm>
            <a:off x="206734" y="1329695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B24E06-7B4F-4B3A-8EA2-3AD5E52E91E1}"/>
              </a:ext>
            </a:extLst>
          </p:cNvPr>
          <p:cNvSpPr/>
          <p:nvPr/>
        </p:nvSpPr>
        <p:spPr>
          <a:xfrm>
            <a:off x="206734" y="1903432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801" y="762052"/>
            <a:ext cx="8019952" cy="506480"/>
          </a:xfrm>
        </p:spPr>
        <p:txBody>
          <a:bodyPr/>
          <a:lstStyle/>
          <a:p>
            <a:pPr>
              <a:buNone/>
            </a:pPr>
            <a:r>
              <a:rPr lang="en-GB" dirty="0"/>
              <a:t>Scrape the website periodically to figure out which play is sold out when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4338DB4-1FFB-4520-9DB7-6A3C84DB01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7801" y="1343126"/>
            <a:ext cx="7972244" cy="397565"/>
          </a:xfrm>
        </p:spPr>
        <p:txBody>
          <a:bodyPr/>
          <a:lstStyle/>
          <a:p>
            <a:pPr>
              <a:buNone/>
            </a:pPr>
            <a:r>
              <a:rPr lang="en-GB" dirty="0"/>
              <a:t>Collect information about the plays to have some features to work with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894B6D0-9502-43DC-ADE6-C1E8F6D4E9AC}"/>
              </a:ext>
            </a:extLst>
          </p:cNvPr>
          <p:cNvSpPr txBox="1">
            <a:spLocks/>
          </p:cNvSpPr>
          <p:nvPr/>
        </p:nvSpPr>
        <p:spPr>
          <a:xfrm>
            <a:off x="837801" y="1903432"/>
            <a:ext cx="7972244" cy="397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-GB" dirty="0"/>
              <a:t>Build a simple model on April + validate it on June</a:t>
            </a:r>
          </a:p>
        </p:txBody>
      </p:sp>
    </p:spTree>
    <p:extLst>
      <p:ext uri="{BB962C8B-B14F-4D97-AF65-F5344CB8AC3E}">
        <p14:creationId xmlns:p14="http://schemas.microsoft.com/office/powerpoint/2010/main" val="150842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36B7F00-8D91-47C5-83C8-DCCBFB8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24" y="2038888"/>
            <a:ext cx="4588970" cy="3132263"/>
          </a:xfrm>
          <a:prstGeom prst="rect">
            <a:avLst/>
          </a:prstGeom>
        </p:spPr>
      </p:pic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      </a:t>
            </a:r>
            <a:r>
              <a:rPr lang="en-GB" dirty="0">
                <a:solidFill>
                  <a:srgbClr val="88398A"/>
                </a:solidFill>
              </a:rPr>
              <a:t>Scrape the website periodically</a:t>
            </a:r>
            <a:br>
              <a:rPr lang="en-GB" dirty="0">
                <a:solidFill>
                  <a:srgbClr val="88398A"/>
                </a:solidFill>
              </a:rPr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94778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734" y="620203"/>
            <a:ext cx="4277802" cy="4428520"/>
          </a:xfrm>
        </p:spPr>
        <p:txBody>
          <a:bodyPr/>
          <a:lstStyle/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"http://katonajozsefszinhaz.hu/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jegyek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webpage_root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1:length(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plays_titles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current_date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html_text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html_node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webpage_root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paste0('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tr:nth-child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(',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,') td')))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current_location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html_text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html_node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webpage_root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paste0('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tr:nth-child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(',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')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td:nth-child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(2)')))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017BBD11-023C-4627-9F0D-20482F94DEF4}"/>
              </a:ext>
            </a:extLst>
          </p:cNvPr>
          <p:cNvSpPr/>
          <p:nvPr/>
        </p:nvSpPr>
        <p:spPr>
          <a:xfrm>
            <a:off x="4738977" y="1017767"/>
            <a:ext cx="1653047" cy="869428"/>
          </a:xfrm>
          <a:prstGeom prst="wedgeEllipseCallout">
            <a:avLst>
              <a:gd name="adj1" fmla="val 1774"/>
              <a:gd name="adj2" fmla="val 66167"/>
            </a:avLst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URL of the webpage to be scraped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2C0879A-A81B-45BC-BFB0-7F2FBA7AE05C}"/>
              </a:ext>
            </a:extLst>
          </p:cNvPr>
          <p:cNvSpPr/>
          <p:nvPr/>
        </p:nvSpPr>
        <p:spPr>
          <a:xfrm>
            <a:off x="6734205" y="683193"/>
            <a:ext cx="2203061" cy="1073426"/>
          </a:xfrm>
          <a:prstGeom prst="wedgeEllipseCallout">
            <a:avLst>
              <a:gd name="adj1" fmla="val 48789"/>
              <a:gd name="adj2" fmla="val 72871"/>
            </a:avLst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Selector Gadget Chrome Extension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1699C817-7AA5-41EA-B600-CD0907B7203F}"/>
              </a:ext>
            </a:extLst>
          </p:cNvPr>
          <p:cNvSpPr/>
          <p:nvPr/>
        </p:nvSpPr>
        <p:spPr>
          <a:xfrm>
            <a:off x="5991308" y="2834463"/>
            <a:ext cx="2328636" cy="620203"/>
          </a:xfrm>
          <a:prstGeom prst="wedgeEllipseCallout">
            <a:avLst>
              <a:gd name="adj1" fmla="val -689"/>
              <a:gd name="adj2" fmla="val 263269"/>
            </a:avLst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Node ID of the items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80CF3BA0-6EE8-49DA-9433-5743219CC946}"/>
              </a:ext>
            </a:extLst>
          </p:cNvPr>
          <p:cNvSpPr/>
          <p:nvPr/>
        </p:nvSpPr>
        <p:spPr>
          <a:xfrm>
            <a:off x="8873654" y="2038889"/>
            <a:ext cx="206734" cy="203379"/>
          </a:xfrm>
          <a:prstGeom prst="flowChartProcess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216039-0375-4317-81A6-550BF4B7B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44" r="1213" b="93654"/>
          <a:stretch/>
        </p:blipFill>
        <p:spPr>
          <a:xfrm>
            <a:off x="8507895" y="1060564"/>
            <a:ext cx="564542" cy="6016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C9019A5-B826-43C4-A7CC-B5C78D216269}"/>
              </a:ext>
            </a:extLst>
          </p:cNvPr>
          <p:cNvSpPr/>
          <p:nvPr/>
        </p:nvSpPr>
        <p:spPr>
          <a:xfrm>
            <a:off x="5033176" y="2038889"/>
            <a:ext cx="1916264" cy="203379"/>
          </a:xfrm>
          <a:prstGeom prst="flowChartProces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DAEBC12-6B2C-4204-9F54-60435A5C304A}"/>
              </a:ext>
            </a:extLst>
          </p:cNvPr>
          <p:cNvSpPr/>
          <p:nvPr/>
        </p:nvSpPr>
        <p:spPr>
          <a:xfrm>
            <a:off x="5033176" y="4898004"/>
            <a:ext cx="2194560" cy="203379"/>
          </a:xfrm>
          <a:prstGeom prst="flowChartProces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E7E55D2D-E643-4654-AFAD-46E7808C6275}"/>
              </a:ext>
            </a:extLst>
          </p:cNvPr>
          <p:cNvSpPr/>
          <p:nvPr/>
        </p:nvSpPr>
        <p:spPr>
          <a:xfrm>
            <a:off x="1916264" y="620202"/>
            <a:ext cx="2568272" cy="39756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562457"/>
                </a:solidFill>
                <a:sym typeface="Wingdings" panose="05000000000000000000" pitchFamily="2" charset="2"/>
              </a:rPr>
              <a:t></a:t>
            </a:r>
            <a:r>
              <a:rPr lang="en-GB" b="1" dirty="0">
                <a:solidFill>
                  <a:srgbClr val="562457"/>
                </a:solidFill>
              </a:rPr>
              <a:t> Load the </a:t>
            </a:r>
            <a:r>
              <a:rPr lang="en-GB" b="1" dirty="0" err="1">
                <a:solidFill>
                  <a:srgbClr val="562457"/>
                </a:solidFill>
                <a:latin typeface="Courier"/>
              </a:rPr>
              <a:t>rvest</a:t>
            </a:r>
            <a:r>
              <a:rPr lang="en-GB" b="1" dirty="0">
                <a:solidFill>
                  <a:srgbClr val="562457"/>
                </a:solidFill>
              </a:rPr>
              <a:t> package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55DA6C9-487C-4B28-ABD0-7E10475EA6F7}"/>
              </a:ext>
            </a:extLst>
          </p:cNvPr>
          <p:cNvSpPr/>
          <p:nvPr/>
        </p:nvSpPr>
        <p:spPr>
          <a:xfrm>
            <a:off x="1924716" y="1054916"/>
            <a:ext cx="2568272" cy="39756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562457"/>
                </a:solidFill>
                <a:sym typeface="Wingdings" panose="05000000000000000000" pitchFamily="2" charset="2"/>
              </a:rPr>
              <a:t></a:t>
            </a:r>
            <a:r>
              <a:rPr lang="en-GB" b="1" dirty="0">
                <a:solidFill>
                  <a:srgbClr val="562457"/>
                </a:solidFill>
              </a:rPr>
              <a:t> Define the root URL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DA7FF36F-5D8A-4A20-B483-4CA066F59710}"/>
              </a:ext>
            </a:extLst>
          </p:cNvPr>
          <p:cNvSpPr/>
          <p:nvPr/>
        </p:nvSpPr>
        <p:spPr>
          <a:xfrm>
            <a:off x="1980099" y="2296967"/>
            <a:ext cx="2568272" cy="39756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562457"/>
                </a:solidFill>
                <a:sym typeface="Wingdings" panose="05000000000000000000" pitchFamily="2" charset="2"/>
              </a:rPr>
              <a:t></a:t>
            </a:r>
            <a:r>
              <a:rPr lang="en-GB" b="1" dirty="0">
                <a:solidFill>
                  <a:srgbClr val="562457"/>
                </a:solidFill>
              </a:rPr>
              <a:t> Extract a particular field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18DB8FDF-AFDD-4F0A-A6DD-F3E493D562E1}"/>
              </a:ext>
            </a:extLst>
          </p:cNvPr>
          <p:cNvSpPr/>
          <p:nvPr/>
        </p:nvSpPr>
        <p:spPr>
          <a:xfrm>
            <a:off x="206733" y="628682"/>
            <a:ext cx="4190061" cy="334574"/>
          </a:xfrm>
          <a:prstGeom prst="flowChartProcess">
            <a:avLst/>
          </a:prstGeom>
          <a:noFill/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1DECE35-B136-4743-8CD3-1846ACEA4445}"/>
              </a:ext>
            </a:extLst>
          </p:cNvPr>
          <p:cNvSpPr/>
          <p:nvPr/>
        </p:nvSpPr>
        <p:spPr>
          <a:xfrm>
            <a:off x="206734" y="1137365"/>
            <a:ext cx="4190062" cy="475802"/>
          </a:xfrm>
          <a:prstGeom prst="flowChartProcess">
            <a:avLst/>
          </a:prstGeom>
          <a:noFill/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09ED7011-B380-4200-AFE9-5D0C0741C377}"/>
              </a:ext>
            </a:extLst>
          </p:cNvPr>
          <p:cNvSpPr/>
          <p:nvPr/>
        </p:nvSpPr>
        <p:spPr>
          <a:xfrm>
            <a:off x="206733" y="2385367"/>
            <a:ext cx="4190062" cy="898191"/>
          </a:xfrm>
          <a:prstGeom prst="flowChartProcess">
            <a:avLst/>
          </a:prstGeom>
          <a:noFill/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8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4" grpId="0" animBg="1"/>
      <p:bldP spid="5" grpId="0" animBg="1"/>
      <p:bldP spid="12" grpId="0" animBg="1"/>
      <p:bldP spid="6" grpId="0"/>
      <p:bldP spid="14" grpId="0"/>
      <p:bldP spid="15" grpId="0"/>
      <p:bldP spid="13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   </a:t>
            </a:r>
            <a:r>
              <a:rPr lang="en-GB" dirty="0">
                <a:solidFill>
                  <a:srgbClr val="88398A"/>
                </a:solidFill>
              </a:rPr>
              <a:t>   Feature engineering</a:t>
            </a:r>
            <a:br>
              <a:rPr lang="en-GB" dirty="0">
                <a:solidFill>
                  <a:srgbClr val="88398A"/>
                </a:solidFill>
              </a:rPr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94778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734" y="587123"/>
            <a:ext cx="8019952" cy="4223416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Artists (actors, directors, etc.)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events per month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Location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Price of the cheapest and most expensive ticket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Target: # days until sold out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sold out the same day or later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760E5-3F85-4CC2-B6BB-8C271350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34" y="3092345"/>
            <a:ext cx="3130711" cy="2051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71674B-2817-473B-82BD-38C7A5099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255" y="3067396"/>
            <a:ext cx="2865023" cy="2076104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DECFE31-4CB5-420A-9758-C3D104240A4E}"/>
              </a:ext>
            </a:extLst>
          </p:cNvPr>
          <p:cNvSpPr/>
          <p:nvPr/>
        </p:nvSpPr>
        <p:spPr>
          <a:xfrm rot="16200000">
            <a:off x="4117201" y="3876383"/>
            <a:ext cx="255398" cy="708378"/>
          </a:xfrm>
          <a:prstGeom prst="downArrow">
            <a:avLst/>
          </a:prstGeom>
          <a:solidFill>
            <a:srgbClr val="562457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00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      </a:t>
            </a:r>
            <a:r>
              <a:rPr lang="en-GB" dirty="0">
                <a:solidFill>
                  <a:srgbClr val="88398A"/>
                </a:solidFill>
              </a:rPr>
              <a:t>Model building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0D41F-528F-41AB-A93A-056DAEA07BA6}"/>
              </a:ext>
            </a:extLst>
          </p:cNvPr>
          <p:cNvSpPr/>
          <p:nvPr/>
        </p:nvSpPr>
        <p:spPr>
          <a:xfrm>
            <a:off x="206734" y="94778"/>
            <a:ext cx="397566" cy="397566"/>
          </a:xfrm>
          <a:prstGeom prst="ellipse">
            <a:avLst/>
          </a:prstGeom>
          <a:solidFill>
            <a:srgbClr val="88398A"/>
          </a:solidFill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A08D1-6EEB-40BB-A8BE-85A6F9D7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91" y="620203"/>
            <a:ext cx="6056015" cy="4428520"/>
          </a:xfrm>
        </p:spPr>
        <p:txBody>
          <a:bodyPr/>
          <a:lstStyle/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library(h2o)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h2o.init()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 &lt;- "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day_category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&lt;-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setdiff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(names(train), y)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train &lt;- as.h2o(train)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test &lt;- as.h2o(test)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h2o.automl(x = x, y = y,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training_frame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train,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leaderboard_frame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test,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max_runtime_secs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60)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aml@leaderboard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train$predicted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h2o.predict(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aml@leader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train)[, 1]</a:t>
            </a:r>
          </a:p>
          <a:p>
            <a:pPr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h2o.table(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train$day_category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train$predicted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E5DE6D5-8AE4-40C4-AD15-52FDCCED3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0" b="22386"/>
          <a:stretch/>
        </p:blipFill>
        <p:spPr bwMode="auto">
          <a:xfrm>
            <a:off x="7817125" y="0"/>
            <a:ext cx="1326874" cy="70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5202042D-5D68-4398-BF32-529A1FD86ABD}"/>
              </a:ext>
            </a:extLst>
          </p:cNvPr>
          <p:cNvSpPr/>
          <p:nvPr/>
        </p:nvSpPr>
        <p:spPr>
          <a:xfrm>
            <a:off x="82392" y="620202"/>
            <a:ext cx="5896989" cy="587868"/>
          </a:xfrm>
          <a:prstGeom prst="flowChartProcess">
            <a:avLst/>
          </a:prstGeom>
          <a:noFill/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8CBAC48-AEB2-4AB7-B1ED-56942CE2B0D4}"/>
              </a:ext>
            </a:extLst>
          </p:cNvPr>
          <p:cNvSpPr/>
          <p:nvPr/>
        </p:nvSpPr>
        <p:spPr>
          <a:xfrm>
            <a:off x="3447351" y="731394"/>
            <a:ext cx="2436615" cy="39756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562457"/>
                </a:solidFill>
                <a:sym typeface="Wingdings" panose="05000000000000000000" pitchFamily="2" charset="2"/>
              </a:rPr>
              <a:t></a:t>
            </a:r>
            <a:r>
              <a:rPr lang="en-GB" b="1" dirty="0">
                <a:solidFill>
                  <a:srgbClr val="562457"/>
                </a:solidFill>
              </a:rPr>
              <a:t> Load the </a:t>
            </a:r>
            <a:r>
              <a:rPr lang="en-GB" b="1" dirty="0">
                <a:solidFill>
                  <a:srgbClr val="562457"/>
                </a:solidFill>
                <a:latin typeface="Courier"/>
              </a:rPr>
              <a:t>h2o</a:t>
            </a:r>
            <a:r>
              <a:rPr lang="en-GB" b="1" dirty="0">
                <a:solidFill>
                  <a:srgbClr val="562457"/>
                </a:solidFill>
              </a:rPr>
              <a:t> package and initiate the cluster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1017F007-FFE9-4276-83AB-ABA58B156096}"/>
              </a:ext>
            </a:extLst>
          </p:cNvPr>
          <p:cNvSpPr/>
          <p:nvPr/>
        </p:nvSpPr>
        <p:spPr>
          <a:xfrm>
            <a:off x="76448" y="1254721"/>
            <a:ext cx="5896989" cy="532737"/>
          </a:xfrm>
          <a:prstGeom prst="flowChartProcess">
            <a:avLst/>
          </a:prstGeom>
          <a:noFill/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52D4EEE8-7D5F-40B9-AED0-03E151CDD5AC}"/>
              </a:ext>
            </a:extLst>
          </p:cNvPr>
          <p:cNvSpPr/>
          <p:nvPr/>
        </p:nvSpPr>
        <p:spPr>
          <a:xfrm>
            <a:off x="3743199" y="1278446"/>
            <a:ext cx="2262781" cy="39756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562457"/>
                </a:solidFill>
                <a:sym typeface="Wingdings" panose="05000000000000000000" pitchFamily="2" charset="2"/>
              </a:rPr>
              <a:t></a:t>
            </a:r>
            <a:r>
              <a:rPr lang="en-GB" b="1" dirty="0">
                <a:solidFill>
                  <a:srgbClr val="562457"/>
                </a:solidFill>
              </a:rPr>
              <a:t> Feature definition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1AB93A3E-4E13-491D-8E41-D56B71CA6BDA}"/>
              </a:ext>
            </a:extLst>
          </p:cNvPr>
          <p:cNvSpPr/>
          <p:nvPr/>
        </p:nvSpPr>
        <p:spPr>
          <a:xfrm>
            <a:off x="76447" y="1924194"/>
            <a:ext cx="5896989" cy="532737"/>
          </a:xfrm>
          <a:prstGeom prst="flowChartProcess">
            <a:avLst/>
          </a:prstGeom>
          <a:noFill/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5CAE342C-BE65-4F05-819D-7796A10B0942}"/>
              </a:ext>
            </a:extLst>
          </p:cNvPr>
          <p:cNvSpPr/>
          <p:nvPr/>
        </p:nvSpPr>
        <p:spPr>
          <a:xfrm>
            <a:off x="3780387" y="2003305"/>
            <a:ext cx="2262781" cy="39756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562457"/>
                </a:solidFill>
                <a:sym typeface="Wingdings" panose="05000000000000000000" pitchFamily="2" charset="2"/>
              </a:rPr>
              <a:t></a:t>
            </a:r>
            <a:r>
              <a:rPr lang="en-GB" b="1" dirty="0">
                <a:solidFill>
                  <a:srgbClr val="562457"/>
                </a:solidFill>
              </a:rPr>
              <a:t> Conversion to H2O format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7F85B644-9825-4692-90AA-1D2F6B0E5368}"/>
              </a:ext>
            </a:extLst>
          </p:cNvPr>
          <p:cNvSpPr/>
          <p:nvPr/>
        </p:nvSpPr>
        <p:spPr>
          <a:xfrm>
            <a:off x="108991" y="2593601"/>
            <a:ext cx="5896989" cy="976535"/>
          </a:xfrm>
          <a:prstGeom prst="flowChartProcess">
            <a:avLst/>
          </a:prstGeom>
          <a:noFill/>
          <a:ln>
            <a:solidFill>
              <a:srgbClr val="562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95A581C1-4D5E-4DE2-9990-80B67AD72F52}"/>
              </a:ext>
            </a:extLst>
          </p:cNvPr>
          <p:cNvSpPr/>
          <p:nvPr/>
        </p:nvSpPr>
        <p:spPr>
          <a:xfrm>
            <a:off x="4095361" y="2565676"/>
            <a:ext cx="2262781" cy="39756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562457"/>
                </a:solidFill>
                <a:sym typeface="Wingdings" panose="05000000000000000000" pitchFamily="2" charset="2"/>
              </a:rPr>
              <a:t></a:t>
            </a:r>
            <a:r>
              <a:rPr lang="en-GB" b="1" dirty="0">
                <a:solidFill>
                  <a:srgbClr val="562457"/>
                </a:solidFill>
              </a:rPr>
              <a:t> Model building</a:t>
            </a:r>
          </a:p>
        </p:txBody>
      </p:sp>
      <p:pic>
        <p:nvPicPr>
          <p:cNvPr id="1028" name="Picture 4" descr="Machine generated alternative text:&#10;&gt; &#10;2 &#10;0.787081 0.640529 &#10;5 &#10;aml@l eaderboard &#10;model _7 d &#10;model &#10;model &#10;_67 &#10;model &#10;_ 76 &#10;model &#10;_ 15 &#10;model &#10;_ 14 &#10;model &#10;_98 &#10;auc &#10;0.803828 &#10;o .789474 &#10;o. 784689 &#10;o. 770335 &#10;0.770335 &#10;logl oss &#10;o .631198 &#10;o. 629066 &#10;0.627581 &#10;2.232733 &#10;1.260177 &#10;[195 rows x 3 columns] ">
            <a:extLst>
              <a:ext uri="{FF2B5EF4-FFF2-40B4-BE49-F238E27FC236}">
                <a16:creationId xmlns:a16="http://schemas.microsoft.com/office/drawing/2014/main" id="{17664D77-048F-43A7-8492-77996DF59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48" y="2640851"/>
            <a:ext cx="5166751" cy="167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126DC2-526B-48FA-954D-6B3F9CF5A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851" y="930176"/>
            <a:ext cx="6782149" cy="3403775"/>
          </a:xfrm>
          <a:prstGeom prst="rect">
            <a:avLst/>
          </a:prstGeom>
        </p:spPr>
      </p:pic>
      <p:pic>
        <p:nvPicPr>
          <p:cNvPr id="1030" name="Picture 6" descr="Machine generated alternative text:&#10;&gt; &#10;1 &#10;2 &#10;3 &#10;4 &#10;{4 &#10;h20 . table(trai nSday_category, trai nSpredi cted) &#10;day_category predi cted counts &#10;1 ater &#10;1 ater &#10;1 ate r same_day &#10;same_day &#10;1 ater &#10;same_day same_day &#10;rows x 3 columns] &#10;20 &#10;4 &#10;1 &#10;21 ">
            <a:extLst>
              <a:ext uri="{FF2B5EF4-FFF2-40B4-BE49-F238E27FC236}">
                <a16:creationId xmlns:a16="http://schemas.microsoft.com/office/drawing/2014/main" id="{ADC902ED-22FA-4685-ADA7-57EA37846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5" y="3433442"/>
            <a:ext cx="5210175" cy="17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92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2392" y="0"/>
            <a:ext cx="8325016" cy="620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rgbClr val="562457"/>
                </a:solidFill>
              </a:rPr>
              <a:t>Conclusions and acknowledgements</a:t>
            </a:r>
            <a:endParaRPr lang="en" dirty="0">
              <a:solidFill>
                <a:srgbClr val="562457"/>
              </a:solidFill>
            </a:endParaRPr>
          </a:p>
        </p:txBody>
      </p:sp>
      <p:sp>
        <p:nvSpPr>
          <p:cNvPr id="4" name="Shape 128">
            <a:extLst>
              <a:ext uri="{FF2B5EF4-FFF2-40B4-BE49-F238E27FC236}">
                <a16:creationId xmlns:a16="http://schemas.microsoft.com/office/drawing/2014/main" id="{179407DA-585B-4159-8764-6FD3097A4BA4}"/>
              </a:ext>
            </a:extLst>
          </p:cNvPr>
          <p:cNvSpPr txBox="1">
            <a:spLocks/>
          </p:cNvSpPr>
          <p:nvPr/>
        </p:nvSpPr>
        <p:spPr>
          <a:xfrm>
            <a:off x="79181" y="572494"/>
            <a:ext cx="8985637" cy="2250221"/>
          </a:xfrm>
          <a:prstGeom prst="rect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85750" indent="-285750"/>
            <a:r>
              <a:rPr lang="en-GB" b="1" dirty="0">
                <a:solidFill>
                  <a:srgbClr val="88398A"/>
                </a:solidFill>
              </a:rPr>
              <a:t> </a:t>
            </a:r>
            <a:r>
              <a:rPr lang="en-GB" dirty="0">
                <a:solidFill>
                  <a:srgbClr val="88398A"/>
                </a:solidFill>
              </a:rPr>
              <a:t>Location matters (smaller stage with 100 seats gets sold out quicker)</a:t>
            </a:r>
          </a:p>
          <a:p>
            <a:pPr marL="285750" indent="-285750"/>
            <a:endParaRPr lang="en-GB" dirty="0">
              <a:solidFill>
                <a:srgbClr val="88398A"/>
              </a:solidFill>
            </a:endParaRPr>
          </a:p>
          <a:p>
            <a:pPr marL="285750" indent="-285750"/>
            <a:r>
              <a:rPr lang="en-GB" dirty="0">
                <a:solidFill>
                  <a:srgbClr val="88398A"/>
                </a:solidFill>
              </a:rPr>
              <a:t> Number of events matters? (the more frequent is the play, the more quickly it gets sold out)  </a:t>
            </a:r>
            <a:r>
              <a:rPr lang="en-GB" dirty="0">
                <a:solidFill>
                  <a:srgbClr val="88398A"/>
                </a:solidFill>
                <a:sym typeface="Wingdings" panose="05000000000000000000" pitchFamily="2" charset="2"/>
              </a:rPr>
              <a:t> caused the most false positives in the validation phase</a:t>
            </a:r>
          </a:p>
          <a:p>
            <a:pPr marL="285750" indent="-285750"/>
            <a:endParaRPr lang="en-GB" dirty="0">
              <a:solidFill>
                <a:srgbClr val="88398A"/>
              </a:solidFill>
            </a:endParaRPr>
          </a:p>
          <a:p>
            <a:pPr marL="285750" indent="-285750"/>
            <a:r>
              <a:rPr lang="en-GB" dirty="0">
                <a:solidFill>
                  <a:srgbClr val="88398A"/>
                </a:solidFill>
              </a:rPr>
              <a:t> Only one actor which seems to “sell” the play</a:t>
            </a:r>
          </a:p>
          <a:p>
            <a:pPr marL="285750" indent="-285750"/>
            <a:endParaRPr lang="en-GB" dirty="0">
              <a:solidFill>
                <a:srgbClr val="88398A"/>
              </a:solidFill>
            </a:endParaRPr>
          </a:p>
          <a:p>
            <a:pPr marL="357188" indent="-357188"/>
            <a:r>
              <a:rPr lang="en-GB" dirty="0">
                <a:solidFill>
                  <a:srgbClr val="88398A"/>
                </a:solidFill>
              </a:rPr>
              <a:t>The same play was popular in April, not so much in June</a:t>
            </a:r>
          </a:p>
          <a:p>
            <a:pPr>
              <a:buFont typeface="Helvetica Neue"/>
              <a:buNone/>
            </a:pPr>
            <a:endParaRPr lang="en-GB" b="1" dirty="0">
              <a:solidFill>
                <a:srgbClr val="88398A"/>
              </a:solidFill>
            </a:endParaRPr>
          </a:p>
        </p:txBody>
      </p:sp>
      <p:sp>
        <p:nvSpPr>
          <p:cNvPr id="7" name="Shape 128">
            <a:extLst>
              <a:ext uri="{FF2B5EF4-FFF2-40B4-BE49-F238E27FC236}">
                <a16:creationId xmlns:a16="http://schemas.microsoft.com/office/drawing/2014/main" id="{0560E688-0212-4D58-81B6-47A17E3F88E3}"/>
              </a:ext>
            </a:extLst>
          </p:cNvPr>
          <p:cNvSpPr txBox="1">
            <a:spLocks/>
          </p:cNvSpPr>
          <p:nvPr/>
        </p:nvSpPr>
        <p:spPr>
          <a:xfrm>
            <a:off x="70133" y="2920449"/>
            <a:ext cx="8985637" cy="2250221"/>
          </a:xfrm>
          <a:prstGeom prst="rect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85750" indent="-285750"/>
            <a:r>
              <a:rPr lang="en-GB" dirty="0">
                <a:solidFill>
                  <a:srgbClr val="88398A"/>
                </a:solidFill>
              </a:rPr>
              <a:t>Blog post on </a:t>
            </a:r>
            <a:r>
              <a:rPr lang="en-GB" dirty="0" err="1">
                <a:solidFill>
                  <a:srgbClr val="88398A"/>
                </a:solidFill>
              </a:rPr>
              <a:t>rvest</a:t>
            </a:r>
            <a:r>
              <a:rPr lang="en-GB" dirty="0">
                <a:solidFill>
                  <a:srgbClr val="88398A"/>
                </a:solidFill>
              </a:rPr>
              <a:t> (found on R-Ladies slack </a:t>
            </a:r>
            <a:r>
              <a:rPr lang="en-GB" dirty="0">
                <a:solidFill>
                  <a:srgbClr val="88398A"/>
                </a:solidFill>
                <a:sym typeface="Wingdings" panose="05000000000000000000" pitchFamily="2" charset="2"/>
              </a:rPr>
              <a:t>)</a:t>
            </a:r>
            <a:r>
              <a:rPr lang="en-GB" dirty="0">
                <a:solidFill>
                  <a:srgbClr val="88398A"/>
                </a:solidFill>
              </a:rPr>
              <a:t>: </a:t>
            </a:r>
            <a:r>
              <a:rPr lang="en-GB" dirty="0">
                <a:solidFill>
                  <a:srgbClr val="88398A"/>
                </a:solidFill>
                <a:latin typeface="Courier"/>
              </a:rPr>
              <a:t>https://www.analyticsvidhya.com/blog/2017/03/beginners-guide-on-web-scraping-in-r-using-rvest-with-hands-on-knowledge/</a:t>
            </a:r>
          </a:p>
          <a:p>
            <a:pPr marL="269875" indent="-269875"/>
            <a:r>
              <a:rPr lang="en-GB" dirty="0">
                <a:solidFill>
                  <a:srgbClr val="88398A"/>
                </a:solidFill>
              </a:rPr>
              <a:t>H2O </a:t>
            </a:r>
            <a:r>
              <a:rPr lang="en-GB" dirty="0" err="1">
                <a:solidFill>
                  <a:srgbClr val="88398A"/>
                </a:solidFill>
              </a:rPr>
              <a:t>AutoML</a:t>
            </a:r>
            <a:r>
              <a:rPr lang="en-GB" dirty="0">
                <a:solidFill>
                  <a:srgbClr val="88398A"/>
                </a:solidFill>
              </a:rPr>
              <a:t> webinar (by our own R-Lady Erin </a:t>
            </a:r>
            <a:r>
              <a:rPr lang="en-GB" dirty="0" err="1">
                <a:solidFill>
                  <a:srgbClr val="88398A"/>
                </a:solidFill>
              </a:rPr>
              <a:t>LeDell</a:t>
            </a:r>
            <a:r>
              <a:rPr lang="en-GB" dirty="0">
                <a:solidFill>
                  <a:srgbClr val="88398A"/>
                </a:solidFill>
              </a:rPr>
              <a:t>):</a:t>
            </a:r>
            <a:br>
              <a:rPr lang="en-GB" dirty="0">
                <a:solidFill>
                  <a:srgbClr val="88398A"/>
                </a:solidFill>
              </a:rPr>
            </a:br>
            <a:r>
              <a:rPr lang="en-GB" dirty="0">
                <a:solidFill>
                  <a:srgbClr val="88398A"/>
                </a:solidFill>
                <a:latin typeface="Courier"/>
                <a:hlinkClick r:id="rId3"/>
              </a:rPr>
              <a:t>https://www.youtube.com/watch?v=j6rqrEYQNdo</a:t>
            </a:r>
            <a:endParaRPr lang="en-GB" dirty="0">
              <a:solidFill>
                <a:srgbClr val="88398A"/>
              </a:solidFill>
              <a:latin typeface="Courier"/>
            </a:endParaRPr>
          </a:p>
          <a:p>
            <a:pPr marL="269875" indent="-269875"/>
            <a:r>
              <a:rPr lang="en-GB" dirty="0" err="1">
                <a:solidFill>
                  <a:srgbClr val="88398A"/>
                </a:solidFill>
              </a:rPr>
              <a:t>gitHub</a:t>
            </a:r>
            <a:r>
              <a:rPr lang="en-GB" dirty="0">
                <a:solidFill>
                  <a:srgbClr val="88398A"/>
                </a:solidFill>
              </a:rPr>
              <a:t> repo for the code:</a:t>
            </a:r>
            <a:br>
              <a:rPr lang="en-GB" dirty="0">
                <a:solidFill>
                  <a:srgbClr val="88398A"/>
                </a:solidFill>
                <a:latin typeface="Courier"/>
              </a:rPr>
            </a:br>
            <a:r>
              <a:rPr lang="en-GB" dirty="0">
                <a:solidFill>
                  <a:srgbClr val="88398A"/>
                </a:solidFill>
                <a:latin typeface="Courier"/>
              </a:rPr>
              <a:t>https://github.com/salankia/Random-R-code-snippets/tree/master/theatre%20modeling</a:t>
            </a:r>
            <a:br>
              <a:rPr lang="en-GB" b="1" dirty="0">
                <a:solidFill>
                  <a:srgbClr val="88398A"/>
                </a:solidFill>
              </a:rPr>
            </a:br>
            <a:endParaRPr lang="en-GB" b="1" dirty="0">
              <a:solidFill>
                <a:srgbClr val="88398A"/>
              </a:solidFill>
            </a:endParaRPr>
          </a:p>
          <a:p>
            <a:pPr>
              <a:buFont typeface="Helvetica Neue"/>
              <a:buNone/>
            </a:pPr>
            <a:endParaRPr lang="en-GB" b="1" dirty="0">
              <a:solidFill>
                <a:srgbClr val="88398A"/>
              </a:solidFill>
            </a:endParaRPr>
          </a:p>
        </p:txBody>
      </p:sp>
      <p:pic>
        <p:nvPicPr>
          <p:cNvPr id="1026" name="Picture 2" descr="Nagy Ervin">
            <a:extLst>
              <a:ext uri="{FF2B5EF4-FFF2-40B4-BE49-F238E27FC236}">
                <a16:creationId xmlns:a16="http://schemas.microsoft.com/office/drawing/2014/main" id="{5D3ABA12-9A55-41C3-9E37-661741B27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837" y="1739017"/>
            <a:ext cx="832733" cy="83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042064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564</Words>
  <Application>Microsoft Office PowerPoint</Application>
  <PresentationFormat>On-screen Show (16:9)</PresentationFormat>
  <Paragraphs>89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Courier</vt:lpstr>
      <vt:lpstr>Titillium Web</vt:lpstr>
      <vt:lpstr>Arial</vt:lpstr>
      <vt:lpstr>Courier New</vt:lpstr>
      <vt:lpstr>Wingdings</vt:lpstr>
      <vt:lpstr>Helvetica Neue</vt:lpstr>
      <vt:lpstr>R-Ladies Template</vt:lpstr>
      <vt:lpstr>“…all the men and women merely players” –  Theatre ticket sales analysis in R</vt:lpstr>
      <vt:lpstr>Who am I?</vt:lpstr>
      <vt:lpstr>My theatre experience in London</vt:lpstr>
      <vt:lpstr>Approach</vt:lpstr>
      <vt:lpstr>      Scrape the website periodically </vt:lpstr>
      <vt:lpstr>      Feature engineering </vt:lpstr>
      <vt:lpstr>      Model building</vt:lpstr>
      <vt:lpstr>Conclusions and 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TBD: a good title</dc:title>
  <cp:lastModifiedBy>Ágnes Salánki</cp:lastModifiedBy>
  <cp:revision>28</cp:revision>
  <dcterms:modified xsi:type="dcterms:W3CDTF">2018-04-23T22:25:24Z</dcterms:modified>
</cp:coreProperties>
</file>